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2" r:id="rId4"/>
    <p:sldId id="263" r:id="rId5"/>
    <p:sldId id="258" r:id="rId6"/>
    <p:sldId id="259" r:id="rId7"/>
    <p:sldId id="260" r:id="rId8"/>
    <p:sldId id="261"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82"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30461-5039-41F0-A6CA-85CD1F9E63D3}" type="datetimeFigureOut">
              <a:rPr lang="en-US" smtClean="0"/>
              <a:pPr/>
              <a:t>14-Sep-21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F8A02-A834-47F3-A4A9-6E9C4F7B6C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1F8A02-A834-47F3-A4A9-6E9C4F7B6C98}"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D46865-F51D-4868-800B-10B7CE1E5FCA}" type="datetimeFigureOut">
              <a:rPr lang="en-US" smtClean="0"/>
              <a:pPr/>
              <a:t>14-Sep-21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24B698A-1267-4CE3-B282-E79463D5298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24B698A-1267-4CE3-B282-E79463D5298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24B698A-1267-4CE3-B282-E79463D5298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24B698A-1267-4CE3-B282-E79463D5298D}"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24B698A-1267-4CE3-B282-E79463D5298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24B698A-1267-4CE3-B282-E79463D5298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24B698A-1267-4CE3-B282-E79463D5298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24B698A-1267-4CE3-B282-E79463D5298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D46865-F51D-4868-800B-10B7CE1E5FCA}" type="datetimeFigureOut">
              <a:rPr lang="en-US" smtClean="0"/>
              <a:pPr/>
              <a:t>14-Sep-21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24B698A-1267-4CE3-B282-E79463D529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D46865-F51D-4868-800B-10B7CE1E5FCA}" type="datetimeFigureOut">
              <a:rPr lang="en-US" smtClean="0"/>
              <a:pPr/>
              <a:t>14-Sep-21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24B698A-1267-4CE3-B282-E79463D529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D46865-F51D-4868-800B-10B7CE1E5FCA}" type="datetimeFigureOut">
              <a:rPr lang="en-US" smtClean="0"/>
              <a:pPr/>
              <a:t>14-Sep-21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24B698A-1267-4CE3-B282-E79463D5298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D46865-F51D-4868-800B-10B7CE1E5FCA}" type="datetimeFigureOut">
              <a:rPr lang="en-US" smtClean="0"/>
              <a:pPr/>
              <a:t>14-Sep-21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4B698A-1267-4CE3-B282-E79463D5298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just"/>
            <a:r>
              <a:rPr lang="en-US" dirty="0" smtClean="0"/>
              <a:t>                   </a:t>
            </a:r>
            <a:endParaRPr lang="en-US" dirty="0"/>
          </a:p>
        </p:txBody>
      </p:sp>
      <p:sp>
        <p:nvSpPr>
          <p:cNvPr id="3" name="Subtitle 2"/>
          <p:cNvSpPr>
            <a:spLocks noGrp="1"/>
          </p:cNvSpPr>
          <p:nvPr>
            <p:ph type="subTitle" idx="1"/>
          </p:nvPr>
        </p:nvSpPr>
        <p:spPr>
          <a:xfrm>
            <a:off x="685800" y="762000"/>
            <a:ext cx="7772400" cy="1199704"/>
          </a:xfrm>
        </p:spPr>
        <p:txBody>
          <a:bodyPr>
            <a:noAutofit/>
          </a:bodyPr>
          <a:lstStyle/>
          <a:p>
            <a:pPr algn="ctr"/>
            <a:r>
              <a:rPr lang="en-US" sz="5400" dirty="0" smtClean="0">
                <a:latin typeface="Times New Roman" pitchFamily="18" charset="0"/>
                <a:cs typeface="Times New Roman" pitchFamily="18" charset="0"/>
              </a:rPr>
              <a:t>Module 1                                         </a:t>
            </a:r>
          </a:p>
          <a:p>
            <a:pPr algn="ctr"/>
            <a:r>
              <a:rPr lang="en-US" sz="5400" dirty="0" smtClean="0">
                <a:latin typeface="Times New Roman" pitchFamily="18" charset="0"/>
                <a:cs typeface="Times New Roman" pitchFamily="18" charset="0"/>
              </a:rPr>
              <a:t>Introduction  and Analysis of Members</a:t>
            </a:r>
          </a:p>
          <a:p>
            <a:pPr algn="ctr"/>
            <a:r>
              <a:rPr lang="en-US" sz="5400" dirty="0" smtClean="0">
                <a:latin typeface="Algerian" pitchFamily="82" charset="0"/>
              </a:rPr>
              <a:t>                    </a:t>
            </a:r>
            <a:endParaRPr lang="en-US" sz="5400"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Calibri" pitchFamily="34" charset="0"/>
                <a:cs typeface="Calibri" pitchFamily="34" charset="0"/>
              </a:rPr>
              <a:t>As PSC offers high resistance to tension, shear, bond and bearing.</a:t>
            </a:r>
          </a:p>
          <a:p>
            <a:pPr algn="just"/>
            <a:r>
              <a:rPr lang="en-US" dirty="0" smtClean="0">
                <a:latin typeface="Calibri" pitchFamily="34" charset="0"/>
                <a:cs typeface="Calibri" pitchFamily="34" charset="0"/>
              </a:rPr>
              <a:t>Resistance to high bearing stresses in anchorage zones.</a:t>
            </a:r>
          </a:p>
          <a:p>
            <a:pPr algn="just"/>
            <a:r>
              <a:rPr lang="en-US" dirty="0" smtClean="0">
                <a:latin typeface="Calibri" pitchFamily="34" charset="0"/>
                <a:cs typeface="Calibri" pitchFamily="34" charset="0"/>
              </a:rPr>
              <a:t>To minimize the cost</a:t>
            </a:r>
          </a:p>
          <a:p>
            <a:pPr algn="just"/>
            <a:r>
              <a:rPr lang="en-US" dirty="0" smtClean="0">
                <a:latin typeface="Calibri" pitchFamily="34" charset="0"/>
                <a:cs typeface="Calibri" pitchFamily="34" charset="0"/>
              </a:rPr>
              <a:t>Resistance to Creep strain and shrinkage cracks.</a:t>
            </a:r>
          </a:p>
          <a:p>
            <a:pPr algn="just"/>
            <a:r>
              <a:rPr lang="en-US" dirty="0" smtClean="0">
                <a:latin typeface="Calibri" pitchFamily="34" charset="0"/>
                <a:cs typeface="Calibri" pitchFamily="34" charset="0"/>
              </a:rPr>
              <a:t>To reduce the c/s dimension of PSC elements with reduced DL.</a:t>
            </a:r>
          </a:p>
          <a:p>
            <a:pPr algn="just"/>
            <a:r>
              <a:rPr lang="en-US" dirty="0" smtClean="0">
                <a:latin typeface="Calibri" pitchFamily="34" charset="0"/>
                <a:cs typeface="Calibri" pitchFamily="34" charset="0"/>
              </a:rPr>
              <a:t>Longer spans or sections become technically and practically achievable.</a:t>
            </a: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Prestressing Systems</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685800" y="1828800"/>
            <a:ext cx="75438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a:t>
            </a:r>
            <a:r>
              <a:rPr lang="en-US" dirty="0" err="1" smtClean="0"/>
              <a:t>Freyssinet</a:t>
            </a:r>
            <a:r>
              <a:rPr lang="en-US" dirty="0" smtClean="0"/>
              <a:t> System</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2362199" y="1524000"/>
            <a:ext cx="5014005"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Gifford Udall System</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143000" y="1905000"/>
            <a:ext cx="6807441" cy="35901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3200" u="sng" dirty="0" smtClean="0">
                <a:solidFill>
                  <a:srgbClr val="FF0000"/>
                </a:solidFill>
              </a:rPr>
              <a:t>Definition:</a:t>
            </a:r>
            <a:r>
              <a:rPr lang="en-US" sz="3200" dirty="0" smtClean="0">
                <a:solidFill>
                  <a:srgbClr val="FF0000"/>
                </a:solidFill>
              </a:rPr>
              <a:t>- </a:t>
            </a:r>
            <a:r>
              <a:rPr lang="en-US" sz="3200" dirty="0" smtClean="0">
                <a:latin typeface="Calibri" pitchFamily="34" charset="0"/>
                <a:cs typeface="Calibri" pitchFamily="34" charset="0"/>
              </a:rPr>
              <a:t>Application of permanent compressive stress to material like concrete, which is strong in compression and weak in tension increases the apparent tensile strength of that material, because the subsequent application of tensile stress must firstly nullify the compressive prestress.</a:t>
            </a:r>
            <a:endParaRPr lang="en-US" sz="3200" u="sng" dirty="0">
              <a:solidFill>
                <a:srgbClr val="FF0000"/>
              </a:solidFill>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Prestressed Concrete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762000" y="533400"/>
            <a:ext cx="75438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7" name="Picture 3"/>
          <p:cNvPicPr>
            <a:picLocks noChangeAspect="1" noChangeArrowheads="1"/>
          </p:cNvPicPr>
          <p:nvPr/>
        </p:nvPicPr>
        <p:blipFill>
          <a:blip r:embed="rId3"/>
          <a:srcRect/>
          <a:stretch>
            <a:fillRect/>
          </a:stretch>
        </p:blipFill>
        <p:spPr bwMode="auto">
          <a:xfrm>
            <a:off x="381000" y="228601"/>
            <a:ext cx="7906870" cy="4267200"/>
          </a:xfrm>
          <a:prstGeom prst="rect">
            <a:avLst/>
          </a:prstGeom>
          <a:noFill/>
          <a:ln w="9525">
            <a:noFill/>
            <a:miter lim="800000"/>
            <a:headEnd/>
            <a:tailEnd/>
          </a:ln>
          <a:effectLst/>
        </p:spPr>
      </p:pic>
      <p:pic>
        <p:nvPicPr>
          <p:cNvPr id="2050" name="Picture 2"/>
          <p:cNvPicPr>
            <a:picLocks noGrp="1" noChangeAspect="1" noChangeArrowheads="1"/>
          </p:cNvPicPr>
          <p:nvPr>
            <p:ph idx="1"/>
          </p:nvPr>
        </p:nvPicPr>
        <p:blipFill>
          <a:blip r:embed="rId4"/>
          <a:srcRect/>
          <a:stretch>
            <a:fillRect/>
          </a:stretch>
        </p:blipFill>
        <p:spPr bwMode="auto">
          <a:xfrm>
            <a:off x="2362200" y="4495800"/>
            <a:ext cx="6036602"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Calibri" pitchFamily="34" charset="0"/>
                <a:cs typeface="Calibri" pitchFamily="34" charset="0"/>
              </a:rPr>
              <a:t>In case fully prestressed member, which are free from tensile stresses, the c/s is more efficiently used.</a:t>
            </a:r>
          </a:p>
          <a:p>
            <a:pPr algn="just"/>
            <a:r>
              <a:rPr lang="en-US" dirty="0" smtClean="0">
                <a:latin typeface="Calibri" pitchFamily="34" charset="0"/>
                <a:cs typeface="Calibri" pitchFamily="34" charset="0"/>
              </a:rPr>
              <a:t>More resistant to shear, in case of curved cable, particularly in long span members.</a:t>
            </a:r>
          </a:p>
          <a:p>
            <a:pPr algn="just"/>
            <a:r>
              <a:rPr lang="en-US" dirty="0" smtClean="0">
                <a:latin typeface="Calibri" pitchFamily="34" charset="0"/>
                <a:cs typeface="Calibri" pitchFamily="34" charset="0"/>
              </a:rPr>
              <a:t>More stiffer under working loads.</a:t>
            </a:r>
          </a:p>
          <a:p>
            <a:pPr algn="just"/>
            <a:r>
              <a:rPr lang="en-US" dirty="0" smtClean="0">
                <a:latin typeface="Calibri" pitchFamily="34" charset="0"/>
                <a:cs typeface="Calibri" pitchFamily="34" charset="0"/>
              </a:rPr>
              <a:t>Use of high strength steel and concrete results in slender sections.</a:t>
            </a:r>
          </a:p>
          <a:p>
            <a:pPr algn="just"/>
            <a:r>
              <a:rPr lang="en-US" dirty="0" smtClean="0">
                <a:latin typeface="Calibri" pitchFamily="34" charset="0"/>
                <a:cs typeface="Calibri" pitchFamily="34" charset="0"/>
              </a:rPr>
              <a:t>Good resistance to impact loads.</a:t>
            </a:r>
          </a:p>
          <a:p>
            <a:pPr algn="just"/>
            <a:r>
              <a:rPr lang="en-US" dirty="0" smtClean="0">
                <a:latin typeface="Calibri" pitchFamily="34" charset="0"/>
                <a:cs typeface="Calibri" pitchFamily="34" charset="0"/>
              </a:rPr>
              <a:t>More economical than RCC in long span bridges and foundations.                       </a:t>
            </a: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Advantages of PSC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latin typeface="Calibri" pitchFamily="34" charset="0"/>
                <a:cs typeface="Calibri" pitchFamily="34" charset="0"/>
              </a:rPr>
              <a:t>Uneconomical for small span bridges.</a:t>
            </a:r>
          </a:p>
          <a:p>
            <a:pPr algn="just">
              <a:buNone/>
            </a:pP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Requires anchorages, jacks etc.</a:t>
            </a:r>
          </a:p>
          <a:p>
            <a:pPr algn="just">
              <a:buNone/>
            </a:pP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Requires skilled labours.</a:t>
            </a:r>
          </a:p>
          <a:p>
            <a:pPr algn="just">
              <a:buNone/>
            </a:pP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Requires high strength steel and concrete</a:t>
            </a:r>
            <a:r>
              <a:rPr lang="en-US" dirty="0" smtClean="0"/>
              <a:t>. </a:t>
            </a:r>
            <a:endParaRPr lang="en-US" dirty="0"/>
          </a:p>
        </p:txBody>
      </p:sp>
      <p:sp>
        <p:nvSpPr>
          <p:cNvPr id="3" name="Title 2"/>
          <p:cNvSpPr>
            <a:spLocks noGrp="1"/>
          </p:cNvSpPr>
          <p:nvPr>
            <p:ph type="title"/>
          </p:nvPr>
        </p:nvSpPr>
        <p:spPr/>
        <p:txBody>
          <a:bodyPr/>
          <a:lstStyle/>
          <a:p>
            <a:r>
              <a:rPr lang="en-US" dirty="0" smtClean="0"/>
              <a:t>Disadvantages of PSC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Calibri" pitchFamily="34" charset="0"/>
                <a:cs typeface="Calibri" pitchFamily="34" charset="0"/>
              </a:rPr>
              <a:t>Pre-tensioning System</a:t>
            </a:r>
          </a:p>
        </p:txBody>
      </p:sp>
      <p:sp>
        <p:nvSpPr>
          <p:cNvPr id="3" name="Title 2"/>
          <p:cNvSpPr>
            <a:spLocks noGrp="1"/>
          </p:cNvSpPr>
          <p:nvPr>
            <p:ph type="title"/>
          </p:nvPr>
        </p:nvSpPr>
        <p:spPr/>
        <p:txBody>
          <a:bodyPr/>
          <a:lstStyle/>
          <a:p>
            <a:r>
              <a:rPr lang="en-US" dirty="0" smtClean="0"/>
              <a:t>Types of Prestressing </a:t>
            </a:r>
            <a:endParaRPr lang="en-US" dirty="0"/>
          </a:p>
        </p:txBody>
      </p:sp>
      <p:pic>
        <p:nvPicPr>
          <p:cNvPr id="3074" name="Picture 2"/>
          <p:cNvPicPr>
            <a:picLocks noChangeAspect="1" noChangeArrowheads="1"/>
          </p:cNvPicPr>
          <p:nvPr/>
        </p:nvPicPr>
        <p:blipFill>
          <a:blip r:embed="rId2"/>
          <a:srcRect/>
          <a:stretch>
            <a:fillRect/>
          </a:stretch>
        </p:blipFill>
        <p:spPr bwMode="auto">
          <a:xfrm>
            <a:off x="685800" y="2743200"/>
            <a:ext cx="7711819" cy="24717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Calibri" pitchFamily="34" charset="0"/>
                <a:cs typeface="Calibri" pitchFamily="34" charset="0"/>
              </a:rPr>
              <a:t>Post tensioning System</a:t>
            </a: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Types of Prestressing </a:t>
            </a:r>
            <a:endParaRPr lang="en-US" dirty="0"/>
          </a:p>
        </p:txBody>
      </p:sp>
      <p:pic>
        <p:nvPicPr>
          <p:cNvPr id="4098" name="Picture 2"/>
          <p:cNvPicPr>
            <a:picLocks noChangeAspect="1" noChangeArrowheads="1"/>
          </p:cNvPicPr>
          <p:nvPr/>
        </p:nvPicPr>
        <p:blipFill>
          <a:blip r:embed="rId2"/>
          <a:srcRect/>
          <a:stretch>
            <a:fillRect/>
          </a:stretch>
        </p:blipFill>
        <p:spPr bwMode="auto">
          <a:xfrm>
            <a:off x="838200" y="2286000"/>
            <a:ext cx="7626626"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Attempts to use mild steel in PSC were not successful – working stress 120 N/mm2 – lost – elastic deformation, creep, shrinkage of concrete.</a:t>
            </a:r>
          </a:p>
          <a:p>
            <a:pPr algn="just">
              <a:buNone/>
            </a:pPr>
            <a:endParaRPr lang="en-US" dirty="0" smtClean="0"/>
          </a:p>
          <a:p>
            <a:pPr algn="just"/>
            <a:r>
              <a:rPr lang="en-US" dirty="0" smtClean="0"/>
              <a:t>Normal Loss of stress – 100 to 240 N/mm2 – therefore initial stress – high – 1200 to 2000 N/mm2 – these high stress is possible – use of High strength steel.                     </a:t>
            </a:r>
            <a:endParaRPr lang="en-US" dirty="0"/>
          </a:p>
        </p:txBody>
      </p:sp>
      <p:sp>
        <p:nvSpPr>
          <p:cNvPr id="3" name="Title 2"/>
          <p:cNvSpPr>
            <a:spLocks noGrp="1"/>
          </p:cNvSpPr>
          <p:nvPr>
            <p:ph type="title"/>
          </p:nvPr>
        </p:nvSpPr>
        <p:spPr/>
        <p:txBody>
          <a:bodyPr>
            <a:normAutofit fontScale="90000"/>
          </a:bodyPr>
          <a:lstStyle/>
          <a:p>
            <a:pPr algn="just"/>
            <a:r>
              <a:rPr lang="en-US" dirty="0" smtClean="0"/>
              <a:t>Why High Strength Steel and Concrete In PSC?</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TotalTime>
  <Words>302</Words>
  <Application>Microsoft Office PowerPoint</Application>
  <PresentationFormat>On-screen Show (4:3)</PresentationFormat>
  <Paragraphs>39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vt:lpstr>
      <vt:lpstr>Prestressed Concrete</vt:lpstr>
      <vt:lpstr>Slide 3</vt:lpstr>
      <vt:lpstr>Slide 4</vt:lpstr>
      <vt:lpstr>Advantages of PSC</vt:lpstr>
      <vt:lpstr>Disadvantages of PSC</vt:lpstr>
      <vt:lpstr>Types of Prestressing </vt:lpstr>
      <vt:lpstr>Types of Prestressing </vt:lpstr>
      <vt:lpstr>Why High Strength Steel and Concrete In PSC?</vt:lpstr>
      <vt:lpstr>Slide 10</vt:lpstr>
      <vt:lpstr>Prestressing Systems</vt:lpstr>
      <vt:lpstr>The Freyssinet System</vt:lpstr>
      <vt:lpstr>Gifford Udall System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56</cp:revision>
  <dcterms:created xsi:type="dcterms:W3CDTF">2021-04-29T03:11:55Z</dcterms:created>
  <dcterms:modified xsi:type="dcterms:W3CDTF">2021-09-14T11:39:12Z</dcterms:modified>
</cp:coreProperties>
</file>